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43891200" cy="32918400"/>
  <p:notesSz cx="6858000" cy="9144000"/>
  <p:embeddedFontLst>
    <p:embeddedFont>
      <p:font typeface="Open Sans" panose="020B0604020202020204" charset="0"/>
      <p:regular r:id="rId4"/>
      <p:bold r:id="rId5"/>
      <p:italic r:id="rId6"/>
      <p:boldItalic r:id="rId7"/>
    </p:embeddedFont>
    <p:embeddedFont>
      <p:font typeface="Montserrat Extra Bold" panose="020B0604020202020204" charset="0"/>
      <p:bold r:id="rId8"/>
    </p:embeddedFont>
    <p:embeddedFont>
      <p:font typeface="Domin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ABE"/>
    <a:srgbClr val="33CCCC"/>
    <a:srgbClr val="9EADBE"/>
    <a:srgbClr val="C59FBE"/>
    <a:srgbClr val="A0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>
        <p:scale>
          <a:sx n="30" d="100"/>
          <a:sy n="30" d="100"/>
        </p:scale>
        <p:origin x="1110" y="-1404"/>
      </p:cViewPr>
      <p:guideLst>
        <p:guide orient="horz" pos="6912"/>
        <p:guide pos="10368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953250" y="33426400"/>
            <a:ext cx="29984700" cy="14605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325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600">
                <a:solidFill>
                  <a:srgbClr val="808080"/>
                </a:solidFill>
              </a:rPr>
              <a:t>Template ID: assessingslate  Size: 48x36</a:t>
            </a:r>
          </a:p>
        </p:txBody>
      </p:sp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xStyles>
    <p:titleStyle>
      <a:defPPr>
        <a:defRPr kern="1200"/>
      </a:defPPr>
      <a:lvl1pPr algn="ctr" defTabSz="4389028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0" indent="0" algn="l" defTabSz="4389028" rtl="0" eaLnBrk="1" latinLnBrk="0" hangingPunct="1">
        <a:spcBef>
          <a:spcPct val="20000"/>
        </a:spcBef>
        <a:buFont typeface="Arial" pitchFamily="34" charset="0"/>
        <a:buNone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70"/>
          <p:cNvSpPr/>
          <p:nvPr/>
        </p:nvSpPr>
        <p:spPr>
          <a:xfrm>
            <a:off x="712118" y="16266167"/>
            <a:ext cx="17471571" cy="9953619"/>
          </a:xfrm>
          <a:prstGeom prst="roundRect">
            <a:avLst>
              <a:gd name="adj" fmla="val 3948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72" name="Rectangle 71"/>
          <p:cNvSpPr/>
          <p:nvPr/>
        </p:nvSpPr>
        <p:spPr>
          <a:xfrm>
            <a:off x="0" y="2"/>
            <a:ext cx="43891200" cy="6252092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/>
            </a:defPPr>
          </a:lstStyle>
          <a:p>
            <a:pPr algn="ctr"/>
            <a:endParaRPr lang="en-US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xmlns="" id="{EE7A5C51-35F0-4B71-992D-43D344D16C04}"/>
              </a:ext>
            </a:extLst>
          </p:cNvPr>
          <p:cNvSpPr txBox="1"/>
          <p:nvPr/>
        </p:nvSpPr>
        <p:spPr>
          <a:xfrm>
            <a:off x="947057" y="383643"/>
            <a:ext cx="41899114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 smtClean="0">
                <a:solidFill>
                  <a:schemeClr val="bg1"/>
                </a:solidFill>
                <a:latin typeface="Montserrat Extra Bold" panose="00000900000000000000" pitchFamily="50" charset="0"/>
              </a:rPr>
              <a:t>Tools and Resources to Support the use of Plain Language and Inclusive Approaches in the Informed Consent Process: An Informed Consent Toolkit</a:t>
            </a:r>
            <a:endParaRPr lang="en-US" sz="8500" b="1" dirty="0">
              <a:solidFill>
                <a:schemeClr val="bg1"/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xmlns="" id="{1F3AA395-C058-4F87-B3A3-A8A8BC543EF9}"/>
              </a:ext>
            </a:extLst>
          </p:cNvPr>
          <p:cNvSpPr txBox="1"/>
          <p:nvPr/>
        </p:nvSpPr>
        <p:spPr>
          <a:xfrm>
            <a:off x="1143000" y="3271333"/>
            <a:ext cx="41148000" cy="1852815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 dirty="0">
                <a:solidFill>
                  <a:schemeClr val="bg1"/>
                </a:solidFill>
                <a:latin typeface="Domine" panose="02040503040403060204" pitchFamily="18" charset="0"/>
              </a:rPr>
              <a:t>Marisha Palm, Jeri Burr, Mary Bailey, Jordyn Carll, Natalie Dilts, Kim Friedman Landau, Colleen Lawrence, Vincent Miller, Shawn Steidinger, Mary Stroud, Cortney Wieber, Sabrina Kurtz-Rossi 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33287734" y="25607632"/>
            <a:ext cx="10040165" cy="7163284"/>
          </a:xfrm>
          <a:prstGeom prst="roundRect">
            <a:avLst>
              <a:gd name="adj" fmla="val 3948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224C3B5-C740-463A-8086-222E05D55D53}"/>
              </a:ext>
            </a:extLst>
          </p:cNvPr>
          <p:cNvSpPr txBox="1"/>
          <p:nvPr/>
        </p:nvSpPr>
        <p:spPr>
          <a:xfrm>
            <a:off x="33801074" y="27148296"/>
            <a:ext cx="952682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B0604020202020204" charset="0"/>
              </a:rPr>
              <a:t>We would like to acknowledge the TIN Single IRB Work Group for their support of the work conducted by the Informed Consent Work Group. 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B0604020202020204" charset="0"/>
              </a:rPr>
              <a:t>We would also like to acknowledge Cecilia Pessoa-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B0604020202020204" charset="0"/>
              </a:rPr>
              <a:t>Gingerich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B0604020202020204" charset="0"/>
              </a:rPr>
              <a:t> and Emily Bartlett at Johns Hopkins University for their graphic design assistance, and Shawn Steidinger from the University of Utah for her help with the environmental scan.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043F711-D47E-42B5-B443-99A2ED27753E}"/>
              </a:ext>
            </a:extLst>
          </p:cNvPr>
          <p:cNvSpPr txBox="1"/>
          <p:nvPr/>
        </p:nvSpPr>
        <p:spPr>
          <a:xfrm>
            <a:off x="33601148" y="258567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Acknowledgements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718458" y="6498771"/>
            <a:ext cx="19594286" cy="9470572"/>
          </a:xfrm>
          <a:prstGeom prst="roundRect">
            <a:avLst>
              <a:gd name="adj" fmla="val 1711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6" name="TextBox 45"/>
          <p:cNvSpPr txBox="1"/>
          <p:nvPr/>
        </p:nvSpPr>
        <p:spPr>
          <a:xfrm>
            <a:off x="1143721" y="7420384"/>
            <a:ext cx="18477779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Informed consent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is the process by which a potential research participant is informed about the study being conducted so that they can decide whether or not to take part.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It is an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ethical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legal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requirement for research with human subjects; however, there are challenges that result in a participant not being able to make an informed decision, including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study team’s ineffective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and failure to consider cultural issues. 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Research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teams working to improve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Informed Consent process from across the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Trial Innovation Network (TIN)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a group of academic organizations supporting clinical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research, formed a working group to: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Discuss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challenges and successes to making informed consent more accessible to research participants, especially those in underrepresented groups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tools and resources their organizations had developed to improve the informed consent process and participant experience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Develop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 toolkit for investigators, study coordinators, and others working with potential research participant to improve their informed consent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4281" y="6701941"/>
            <a:ext cx="1917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Background</a:t>
            </a: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A3FBD3B-628E-43FF-A33F-32B15438C990}"/>
              </a:ext>
            </a:extLst>
          </p:cNvPr>
          <p:cNvSpPr txBox="1"/>
          <p:nvPr/>
        </p:nvSpPr>
        <p:spPr>
          <a:xfrm>
            <a:off x="999695" y="165610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What is included in the toolkit?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18390430" y="25617287"/>
            <a:ext cx="14502648" cy="7163284"/>
          </a:xfrm>
          <a:prstGeom prst="roundRect">
            <a:avLst>
              <a:gd name="adj" fmla="val 1937"/>
            </a:avLst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5C4E645-8814-452E-ABF9-94046EFDF552}"/>
              </a:ext>
            </a:extLst>
          </p:cNvPr>
          <p:cNvSpPr txBox="1"/>
          <p:nvPr/>
        </p:nvSpPr>
        <p:spPr>
          <a:xfrm>
            <a:off x="18679154" y="24989355"/>
            <a:ext cx="13757186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b="1" dirty="0">
              <a:solidFill>
                <a:srgbClr val="9EADBE"/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Special Population Considerations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Faster Together, Enhancing the Recruitment of Minorities in Clinical Trials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Plain Language Informed Consent                                                              Forms and Processes to Promote                                                                               Empowered Decision Making for                                                                  People Underrepresented in Research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Pediatric Informed Consent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Using a multicultural and multilingual awareness-raising strategy to enhance enrollment of racially underrepresented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minoritized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communities – the PASSITON trial</a:t>
            </a:r>
          </a:p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35978"/>
              </p:ext>
            </p:extLst>
          </p:nvPr>
        </p:nvGraphicFramePr>
        <p:xfrm>
          <a:off x="999695" y="17373598"/>
          <a:ext cx="17092361" cy="856068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092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05956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  <a:ea typeface="+mn-ea"/>
                          <a:cs typeface="+mn-cs"/>
                        </a:rPr>
                        <a:t>TIN </a:t>
                      </a:r>
                      <a:r>
                        <a:rPr lang="en-US" sz="32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  <a:ea typeface="+mn-ea"/>
                          <a:cs typeface="+mn-cs"/>
                        </a:rPr>
                        <a:t>Working Group Resources</a:t>
                      </a:r>
                      <a:endParaRPr lang="en-US" sz="32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omine" panose="020B0604020202020204" charset="0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There are </a:t>
                      </a:r>
                      <a:r>
                        <a:rPr lang="en-US" sz="32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  <a:ea typeface="+mn-ea"/>
                          <a:cs typeface="+mn-cs"/>
                        </a:rPr>
                        <a:t>16 informed consent </a:t>
                      </a:r>
                      <a:r>
                        <a:rPr lang="en-US" sz="3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resources that each have summary pages and accompanying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8989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Global Resources</a:t>
                      </a:r>
                    </a:p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Two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resources that provide information that could be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helpful particularly for those who work with international organizations or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3789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National Resources</a:t>
                      </a:r>
                    </a:p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A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compilation of resources from HHS, NIH, CDC and other national organizations that offer guidance, toolkits, and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1984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Health Literacy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Resources</a:t>
                      </a:r>
                    </a:p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Templates and resources to support applying health literacy tools to informed consent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9963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Literature </a:t>
                      </a:r>
                      <a:r>
                        <a:rPr lang="en-US" sz="32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  <a:ea typeface="+mn-ea"/>
                          <a:cs typeface="+mn-cs"/>
                        </a:rPr>
                        <a:t>Collection Resources</a:t>
                      </a:r>
                    </a:p>
                    <a:p>
                      <a:pPr marL="457200" indent="-4572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Peer-reviewed publications related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to informed consent practices and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046" y="27609780"/>
            <a:ext cx="5290993" cy="27607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2119" y="26484943"/>
            <a:ext cx="17471570" cy="6278986"/>
            <a:chOff x="21651686" y="11946779"/>
            <a:chExt cx="19398342" cy="6121436"/>
          </a:xfrm>
        </p:grpSpPr>
        <p:sp>
          <p:nvSpPr>
            <p:cNvPr id="42" name="Rectangle: Rounded Corners 41"/>
            <p:cNvSpPr/>
            <p:nvPr/>
          </p:nvSpPr>
          <p:spPr>
            <a:xfrm>
              <a:off x="21651686" y="11946779"/>
              <a:ext cx="19398342" cy="6121436"/>
            </a:xfrm>
            <a:prstGeom prst="roundRect">
              <a:avLst>
                <a:gd name="adj" fmla="val 1477"/>
              </a:avLst>
            </a:prstGeom>
            <a:solidFill>
              <a:srgbClr val="77BAB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96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9EBE15B-4246-47D5-A572-FC8BC1A36A14}"/>
                </a:ext>
              </a:extLst>
            </p:cNvPr>
            <p:cNvSpPr txBox="1"/>
            <p:nvPr/>
          </p:nvSpPr>
          <p:spPr>
            <a:xfrm>
              <a:off x="22108883" y="12330411"/>
              <a:ext cx="13918283" cy="541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/>
              </a:defPPr>
            </a:lstStyle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 Bold" panose="00000900000000000000" pitchFamily="50" charset="0"/>
                </a:rPr>
                <a:t>Supporting Informed Consent Operations</a:t>
              </a:r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514350" indent="-51435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Community Engaged Informed Consent Training for Clinical Research Staff</a:t>
              </a:r>
            </a:p>
            <a:p>
              <a:pPr marL="514350" indent="-51435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Consent Builder</a:t>
              </a:r>
            </a:p>
            <a:p>
              <a:pPr marL="514350" indent="-51435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RedCAP</a:t>
              </a: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-based </a:t>
              </a:r>
              <a:r>
                <a:rPr lang="en-US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eConsent</a:t>
              </a:r>
              <a:endPara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514350" indent="-51435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SIRB Two-Part Informed Consent Model</a:t>
              </a:r>
            </a:p>
            <a:p>
              <a:pPr marL="514350" indent="-51435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omine" panose="020405030404030602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SIRB Two-Part Informed Consent Checklist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37773" y="12242331"/>
              <a:ext cx="5269073" cy="561702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16022DF5-A705-47FC-BF2F-394DCC7D6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23" y="14207257"/>
              <a:ext cx="5426249" cy="1447807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170" y="4368985"/>
            <a:ext cx="7729473" cy="1913847"/>
          </a:xfrm>
          <a:prstGeom prst="rect">
            <a:avLst/>
          </a:prstGeom>
        </p:spPr>
      </p:pic>
      <p:sp>
        <p:nvSpPr>
          <p:cNvPr id="54" name="Rectangle: Rounded Corners 42"/>
          <p:cNvSpPr/>
          <p:nvPr/>
        </p:nvSpPr>
        <p:spPr>
          <a:xfrm>
            <a:off x="30175065" y="6531427"/>
            <a:ext cx="12987853" cy="18810516"/>
          </a:xfrm>
          <a:prstGeom prst="roundRect">
            <a:avLst>
              <a:gd name="adj" fmla="val 2004"/>
            </a:avLst>
          </a:prstGeom>
          <a:solidFill>
            <a:srgbClr val="C5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381E656-1550-4678-91D6-50348E24F942}"/>
              </a:ext>
            </a:extLst>
          </p:cNvPr>
          <p:cNvSpPr txBox="1"/>
          <p:nvPr/>
        </p:nvSpPr>
        <p:spPr>
          <a:xfrm>
            <a:off x="30456978" y="6777910"/>
            <a:ext cx="12944366" cy="122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Improving Accessibility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Informed Consent Concise Summary Template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Interactive Consent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iConsent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Quick Guide to Inclusive Language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0"/>
            </a:pPr>
            <a:endParaRPr lang="en-US" sz="3200" dirty="0"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It is Smarter to Be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Understood guide for developing study materials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Developing a Clinical Trial Informational Video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Readability, Understandability, and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Actionability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of Key Information (RUAKI) Indicator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RIC Recruitment&amp; Retention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Toolkit Materials Content + Design Toolkit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9287" y="18549256"/>
            <a:ext cx="4947325" cy="638872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6512" y="18997910"/>
            <a:ext cx="4533831" cy="58541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0795" y="10086176"/>
            <a:ext cx="7668012" cy="404341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96686" y="8460547"/>
            <a:ext cx="3948462" cy="5820575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5840AD15-654A-46D2-841E-EF2A4B9015E4}"/>
              </a:ext>
            </a:extLst>
          </p:cNvPr>
          <p:cNvSpPr/>
          <p:nvPr/>
        </p:nvSpPr>
        <p:spPr>
          <a:xfrm>
            <a:off x="20541343" y="6505733"/>
            <a:ext cx="9405257" cy="9463610"/>
          </a:xfrm>
          <a:prstGeom prst="roundRect">
            <a:avLst>
              <a:gd name="adj" fmla="val 15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765B82A-948D-43E0-A89E-5965A1B58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44391" y="9637314"/>
            <a:ext cx="4529321" cy="45032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2C058F1-CC81-4E1E-88A8-61A32B1266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85655" y="11340908"/>
            <a:ext cx="3848288" cy="407746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AF14D0E-5589-4CD0-8663-7BEFFAC0AF29}"/>
              </a:ext>
            </a:extLst>
          </p:cNvPr>
          <p:cNvSpPr txBox="1"/>
          <p:nvPr/>
        </p:nvSpPr>
        <p:spPr>
          <a:xfrm>
            <a:off x="21210710" y="6842645"/>
            <a:ext cx="83113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Download from the TIN Website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47188A6-6876-43A4-9EB9-D925485EBE18}"/>
              </a:ext>
            </a:extLst>
          </p:cNvPr>
          <p:cNvSpPr txBox="1"/>
          <p:nvPr/>
        </p:nvSpPr>
        <p:spPr>
          <a:xfrm>
            <a:off x="20957995" y="7801774"/>
            <a:ext cx="872734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toolkit is publicly available on the Trial Innovation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Network (TIN) website for download </a:t>
            </a:r>
          </a:p>
        </p:txBody>
      </p:sp>
      <p:sp>
        <p:nvSpPr>
          <p:cNvPr id="66" name="Rectangle: Rounded Corners 39">
            <a:extLst>
              <a:ext uri="{FF2B5EF4-FFF2-40B4-BE49-F238E27FC236}">
                <a16:creationId xmlns:a16="http://schemas.microsoft.com/office/drawing/2014/main" xmlns="" id="{8892D2BF-1FF4-40BC-A389-4DB28385D87B}"/>
              </a:ext>
            </a:extLst>
          </p:cNvPr>
          <p:cNvSpPr/>
          <p:nvPr/>
        </p:nvSpPr>
        <p:spPr>
          <a:xfrm>
            <a:off x="18541017" y="16205596"/>
            <a:ext cx="11431676" cy="9178020"/>
          </a:xfrm>
          <a:prstGeom prst="roundRect">
            <a:avLst>
              <a:gd name="adj" fmla="val 182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2905D85-4AF4-4B3E-BAB7-F7C03ED66324}"/>
              </a:ext>
            </a:extLst>
          </p:cNvPr>
          <p:cNvSpPr txBox="1"/>
          <p:nvPr/>
        </p:nvSpPr>
        <p:spPr>
          <a:xfrm>
            <a:off x="18835362" y="16388452"/>
            <a:ext cx="862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Navigation Categories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93F281F-FABE-4CEF-84C5-937F53A0722D}"/>
              </a:ext>
            </a:extLst>
          </p:cNvPr>
          <p:cNvSpPr txBox="1"/>
          <p:nvPr/>
        </p:nvSpPr>
        <p:spPr>
          <a:xfrm>
            <a:off x="18789895" y="17243398"/>
            <a:ext cx="10205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resources in the toolkit have been organized into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color-coded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categories below.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477C5904-DC72-44F9-AA0D-F8629E389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09078"/>
              </p:ext>
            </p:extLst>
          </p:nvPr>
        </p:nvGraphicFramePr>
        <p:xfrm>
          <a:off x="18879081" y="18460193"/>
          <a:ext cx="10445915" cy="66647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445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6618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Domine" panose="020B0604020202020204" charset="0"/>
                        </a:rPr>
                        <a:t>                     </a:t>
                      </a:r>
                    </a:p>
                    <a:p>
                      <a:r>
                        <a:rPr lang="en-US" sz="3200" dirty="0">
                          <a:latin typeface="Domine" panose="020B0604020202020204" charset="0"/>
                        </a:rPr>
                        <a:t>                   </a:t>
                      </a: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Improvin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g Accessibility</a:t>
                      </a:r>
                    </a:p>
                    <a:p>
                      <a:endParaRPr lang="en-US" sz="3200" dirty="0">
                        <a:latin typeface="Domin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6188">
                <a:tc>
                  <a:txBody>
                    <a:bodyPr/>
                    <a:lstStyle/>
                    <a:p>
                      <a:pPr marL="0" marR="0" lvl="0" indent="0" algn="l" defTabSz="4389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Domine" panose="020B0604020202020204" charset="0"/>
                        </a:rPr>
                        <a:t>                      </a:t>
                      </a:r>
                    </a:p>
                    <a:p>
                      <a:pPr marL="0" marR="0" lvl="0" indent="0" algn="l" defTabSz="4389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Domine" panose="020B0604020202020204" charset="0"/>
                        </a:rPr>
                        <a:t>                   </a:t>
                      </a: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Special Population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Considerations</a:t>
                      </a:r>
                    </a:p>
                    <a:p>
                      <a:pPr marL="0" marR="0" lvl="0" indent="0" algn="l" defTabSz="4389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Domin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6188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Domine" panose="020B0604020202020204" charset="0"/>
                        </a:rPr>
                        <a:t>                       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omine" panose="020B0604020202020204" charset="0"/>
                      </a:endParaRPr>
                    </a:p>
                    <a:p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                    </a:t>
                      </a: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Supporting Consent Operations</a:t>
                      </a:r>
                    </a:p>
                    <a:p>
                      <a:endParaRPr lang="en-US" sz="3200" dirty="0">
                        <a:latin typeface="Domin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6188">
                <a:tc>
                  <a:txBody>
                    <a:bodyPr/>
                    <a:lstStyle/>
                    <a:p>
                      <a:endParaRPr lang="en-US" sz="3200" dirty="0">
                        <a:latin typeface="Domine" panose="020B0604020202020204" charset="0"/>
                      </a:endParaRPr>
                    </a:p>
                    <a:p>
                      <a:r>
                        <a:rPr lang="en-US" sz="3200" dirty="0">
                          <a:latin typeface="Domine" panose="020B0604020202020204" charset="0"/>
                        </a:rPr>
                        <a:t>                    </a:t>
                      </a: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Broad 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Consent  (lit </a:t>
                      </a:r>
                      <a:r>
                        <a:rPr lang="en-US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omine" panose="020B0604020202020204" charset="0"/>
                        </a:rPr>
                        <a:t>collection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7FE28DD-ADD7-427A-8038-C55AA59F13A1}"/>
              </a:ext>
            </a:extLst>
          </p:cNvPr>
          <p:cNvSpPr/>
          <p:nvPr/>
        </p:nvSpPr>
        <p:spPr>
          <a:xfrm>
            <a:off x="18896177" y="18599068"/>
            <a:ext cx="1662854" cy="1436914"/>
          </a:xfrm>
          <a:prstGeom prst="rect">
            <a:avLst/>
          </a:prstGeom>
          <a:solidFill>
            <a:srgbClr val="C5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5FE1AF2-BF9D-42DA-9CAB-9614DBEBE39D}"/>
              </a:ext>
            </a:extLst>
          </p:cNvPr>
          <p:cNvSpPr/>
          <p:nvPr/>
        </p:nvSpPr>
        <p:spPr>
          <a:xfrm>
            <a:off x="18897603" y="20241245"/>
            <a:ext cx="1662854" cy="1436914"/>
          </a:xfrm>
          <a:prstGeom prst="rect">
            <a:avLst/>
          </a:prstGeom>
          <a:solidFill>
            <a:srgbClr val="9EA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CD0C32A7-4DE7-4DFD-9599-3BA3057BB229}"/>
              </a:ext>
            </a:extLst>
          </p:cNvPr>
          <p:cNvSpPr/>
          <p:nvPr/>
        </p:nvSpPr>
        <p:spPr>
          <a:xfrm>
            <a:off x="18915849" y="21911830"/>
            <a:ext cx="1662854" cy="1436914"/>
          </a:xfrm>
          <a:prstGeom prst="rect">
            <a:avLst/>
          </a:prstGeom>
          <a:solidFill>
            <a:srgbClr val="77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04154F00-A449-4AE1-964B-BA15C352512C}"/>
              </a:ext>
            </a:extLst>
          </p:cNvPr>
          <p:cNvSpPr/>
          <p:nvPr/>
        </p:nvSpPr>
        <p:spPr>
          <a:xfrm>
            <a:off x="18915849" y="23650342"/>
            <a:ext cx="1662854" cy="1436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xmlns="" id="{D8347646-5931-4446-A166-BCAFEBDA3B7C}"/>
              </a:ext>
            </a:extLst>
          </p:cNvPr>
          <p:cNvSpPr/>
          <p:nvPr/>
        </p:nvSpPr>
        <p:spPr>
          <a:xfrm rot="6881638">
            <a:off x="16951653" y="24825908"/>
            <a:ext cx="3870545" cy="366033"/>
          </a:xfrm>
          <a:prstGeom prst="rightArrow">
            <a:avLst/>
          </a:prstGeom>
          <a:solidFill>
            <a:srgbClr val="77BA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BABE"/>
              </a:solidFill>
            </a:endParaRP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xmlns="" id="{D8EFCBB1-2B33-4F5B-BE21-88CE451FA359}"/>
              </a:ext>
            </a:extLst>
          </p:cNvPr>
          <p:cNvSpPr/>
          <p:nvPr/>
        </p:nvSpPr>
        <p:spPr>
          <a:xfrm rot="5400000" flipV="1">
            <a:off x="25423502" y="23422168"/>
            <a:ext cx="4943009" cy="364169"/>
          </a:xfrm>
          <a:prstGeom prst="rightArrow">
            <a:avLst/>
          </a:prstGeom>
          <a:solidFill>
            <a:srgbClr val="9EAD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xmlns="" id="{04BC726D-CF87-4F1D-A2EE-5C621067EC29}"/>
              </a:ext>
            </a:extLst>
          </p:cNvPr>
          <p:cNvSpPr/>
          <p:nvPr/>
        </p:nvSpPr>
        <p:spPr>
          <a:xfrm flipV="1">
            <a:off x="25630604" y="19039114"/>
            <a:ext cx="4871167" cy="430042"/>
          </a:xfrm>
          <a:prstGeom prst="rightArrow">
            <a:avLst/>
          </a:prstGeom>
          <a:solidFill>
            <a:srgbClr val="C59F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33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assessingslate|08-20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17010</TotalTime>
  <Words>582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Open Sans</vt:lpstr>
      <vt:lpstr>Montserrat Extra Bold</vt:lpstr>
      <vt:lpstr>Domine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Palm, Marisha</cp:lastModifiedBy>
  <cp:revision>68</cp:revision>
  <dcterms:modified xsi:type="dcterms:W3CDTF">2023-10-12T23:40:54Z</dcterms:modified>
  <cp:category>science research poster</cp:category>
</cp:coreProperties>
</file>